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6" r:id="rId7"/>
    <p:sldId id="267" r:id="rId8"/>
    <p:sldId id="268" r:id="rId9"/>
    <p:sldId id="269" r:id="rId10"/>
  </p:sldIdLst>
  <p:sldSz cx="10826750" cy="8120063" type="B4ISO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00CC99"/>
    <a:srgbClr val="CCCCFF"/>
    <a:srgbClr val="FFCCCC"/>
    <a:srgbClr val="FFFFCC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1284" autoAdjust="0"/>
  </p:normalViewPr>
  <p:slideViewPr>
    <p:cSldViewPr>
      <p:cViewPr varScale="1">
        <p:scale>
          <a:sx n="74" d="100"/>
          <a:sy n="74" d="100"/>
        </p:scale>
        <p:origin x="960" y="78"/>
      </p:cViewPr>
      <p:guideLst>
        <p:guide orient="horz" pos="2558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800" y="2522538"/>
            <a:ext cx="9202738" cy="1739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4602163"/>
            <a:ext cx="7578725" cy="20748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D3DBE-443A-48CF-890A-3C91752BF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66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211F5-090A-4E9F-A6EC-03587EF5E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37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0188" y="325438"/>
            <a:ext cx="2435225" cy="692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438"/>
            <a:ext cx="7156450" cy="692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34494-D6C8-42EA-A163-0FD5E7302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0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A3208-D12C-4B76-AE21-B000EF9BAD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1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5218113"/>
            <a:ext cx="9202737" cy="1612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663" y="3441700"/>
            <a:ext cx="9202737" cy="17764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FEBCD-2407-458F-9D08-63A36EF53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7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8" y="1895475"/>
            <a:ext cx="4795837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9575" y="1895475"/>
            <a:ext cx="4795838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0795B-C4DD-4148-869A-2087D341E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0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1817688"/>
            <a:ext cx="4783137" cy="7572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8" y="2574925"/>
            <a:ext cx="4783137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100" y="1817688"/>
            <a:ext cx="4786313" cy="7572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100" y="2574925"/>
            <a:ext cx="4786313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DE6C3-7FE1-4C1C-BE75-B26F4FAE8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47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26B7D-FD16-4DA3-B917-0BD89DFA9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1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BF857-FB9F-457D-89BC-6760B9F5D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72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850"/>
            <a:ext cx="3562350" cy="137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275" y="323850"/>
            <a:ext cx="6053138" cy="6929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8625"/>
            <a:ext cx="3562350" cy="5554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78682-CBB9-44A8-8A01-42DB60B1B0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2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488" y="5684838"/>
            <a:ext cx="6496050" cy="669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488" y="725488"/>
            <a:ext cx="6496050" cy="4872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488" y="6354763"/>
            <a:ext cx="6496050" cy="954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49AA7-A127-41CA-A95B-23B63A1F7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3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325438"/>
            <a:ext cx="9744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3" tIns="54126" rIns="108253" bIns="54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895475"/>
            <a:ext cx="97440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8" y="7394575"/>
            <a:ext cx="25257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 algn="l"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8875" y="7394575"/>
            <a:ext cx="3429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7394575"/>
            <a:ext cx="252571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B64268EC-309D-4BBE-A7E1-5426DE8118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267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267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defTabSz="108267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defTabSz="108267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defTabSz="1082675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457200" algn="ctr" defTabSz="108267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914400" algn="ctr" defTabSz="108267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371600" algn="ctr" defTabSz="108267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1828800" algn="ctr" defTabSz="1082675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4813" indent="-404813" algn="l" defTabSz="1082675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9475" indent="-338138" algn="l" defTabSz="1082675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2550" indent="-269875" algn="l" defTabSz="10826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2300" indent="-268288" algn="l" defTabSz="108267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35225" indent="-269875" algn="l" defTabSz="1082675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892425" indent="-269875" algn="l" defTabSz="108267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349625" indent="-269875" algn="l" defTabSz="108267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806825" indent="-269875" algn="l" defTabSz="108267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264025" indent="-269875" algn="l" defTabSz="108267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12750" y="1201738"/>
            <a:ext cx="10056813" cy="483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</a:t>
            </a:r>
          </a:p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  движения</a:t>
            </a:r>
          </a:p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 пожарной  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1"/>
          <p:cNvGrpSpPr>
            <a:grpSpLocks/>
          </p:cNvGrpSpPr>
          <p:nvPr/>
        </p:nvGrpSpPr>
        <p:grpSpPr bwMode="auto">
          <a:xfrm rot="10800000">
            <a:off x="341313" y="273050"/>
            <a:ext cx="10258425" cy="7497763"/>
            <a:chOff x="144000" y="396000"/>
            <a:chExt cx="10455738" cy="7409738"/>
          </a:xfrm>
        </p:grpSpPr>
        <p:pic>
          <p:nvPicPr>
            <p:cNvPr id="3075" name="Picture 10" descr="1215_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87" t="70222" r="6775"/>
            <a:stretch>
              <a:fillRect/>
            </a:stretch>
          </p:blipFill>
          <p:spPr bwMode="auto">
            <a:xfrm rot="10800000">
              <a:off x="432000" y="396000"/>
              <a:ext cx="2663825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6" name="Group 19"/>
            <p:cNvGrpSpPr>
              <a:grpSpLocks/>
            </p:cNvGrpSpPr>
            <p:nvPr/>
          </p:nvGrpSpPr>
          <p:grpSpPr bwMode="auto">
            <a:xfrm rot="10800000">
              <a:off x="255588" y="3060000"/>
              <a:ext cx="2998788" cy="2735263"/>
              <a:chOff x="4771" y="290"/>
              <a:chExt cx="1889" cy="1723"/>
            </a:xfrm>
          </p:grpSpPr>
          <p:sp>
            <p:nvSpPr>
              <p:cNvPr id="308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290"/>
                <a:ext cx="1814" cy="499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r>
                  <a:rPr lang="ru-RU" sz="2800" b="1" kern="10">
                    <a:ln w="38100">
                      <a:solidFill>
                        <a:srgbClr val="CC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Внимание!</a:t>
                </a:r>
              </a:p>
            </p:txBody>
          </p:sp>
          <p:sp>
            <p:nvSpPr>
              <p:cNvPr id="308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07" y="1015"/>
                <a:ext cx="1678" cy="3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2800" kern="10">
                    <a:ln w="381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 panose="020B0806030902050204" pitchFamily="34" charset="0"/>
                  </a:rPr>
                  <a:t>Дети </a:t>
                </a:r>
              </a:p>
            </p:txBody>
          </p:sp>
          <p:sp>
            <p:nvSpPr>
              <p:cNvPr id="308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1605"/>
                <a:ext cx="1889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38100">
                      <a:solidFill>
                        <a:srgbClr val="3366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 panose="020B0806030902050204" pitchFamily="34" charset="0"/>
                  </a:rPr>
                  <a:t>на дорогах.</a:t>
                </a:r>
              </a:p>
            </p:txBody>
          </p:sp>
        </p:grpSp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 rot="10800000">
              <a:off x="3914020" y="6484756"/>
              <a:ext cx="3098536" cy="1314707"/>
            </a:xfrm>
            <a:prstGeom prst="rect">
              <a:avLst/>
            </a:prstGeom>
            <a:gradFill rotWithShape="1">
              <a:gsLst>
                <a:gs pos="0">
                  <a:srgbClr val="EF5611"/>
                </a:gs>
                <a:gs pos="50000">
                  <a:srgbClr val="FFFF99"/>
                </a:gs>
                <a:gs pos="100000">
                  <a:srgbClr val="EF561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7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ТЕСТ</a:t>
              </a:r>
            </a:p>
          </p:txBody>
        </p:sp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 rot="10800000">
              <a:off x="3470275" y="1622426"/>
              <a:ext cx="3600450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   Какие автомобили </a:t>
              </a:r>
            </a:p>
            <a:p>
              <a:pPr eaLnBrk="1" hangingPunct="1"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       могут ехать </a:t>
              </a:r>
            </a:p>
            <a:p>
              <a:pPr eaLnBrk="1" hangingPunct="1"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    на красный свет?</a:t>
              </a:r>
            </a:p>
            <a:p>
              <a:pPr eaLnBrk="1" hangingPunct="1">
                <a:buFontTx/>
                <a:buNone/>
              </a:pPr>
              <a:r>
                <a:rPr lang="ru-RU" altLang="ru-RU" sz="1900">
                  <a:solidFill>
                    <a:srgbClr val="008000"/>
                  </a:solidFill>
                  <a:latin typeface="Comic Sans MS" panose="030F0702030302020204" pitchFamily="66" charset="0"/>
                </a:rPr>
                <a:t>1.  Папина и мамина</a:t>
              </a:r>
            </a:p>
            <a:p>
              <a:pPr eaLnBrk="1" hangingPunct="1">
                <a:buFontTx/>
                <a:buNone/>
              </a:pPr>
              <a:r>
                <a:rPr lang="ru-RU" altLang="ru-RU" sz="1900">
                  <a:solidFill>
                    <a:srgbClr val="008000"/>
                  </a:solidFill>
                  <a:latin typeface="Comic Sans MS" panose="030F0702030302020204" pitchFamily="66" charset="0"/>
                </a:rPr>
                <a:t>2. Такси</a:t>
              </a:r>
            </a:p>
            <a:p>
              <a:pPr eaLnBrk="1" hangingPunct="1">
                <a:buFontTx/>
                <a:buNone/>
              </a:pPr>
              <a:r>
                <a:rPr lang="ru-RU" altLang="ru-RU" sz="1900">
                  <a:solidFill>
                    <a:srgbClr val="008000"/>
                  </a:solidFill>
                  <a:latin typeface="Comic Sans MS" panose="030F0702030302020204" pitchFamily="66" charset="0"/>
                </a:rPr>
                <a:t>3. Пожарная, милицейская, </a:t>
              </a:r>
            </a:p>
            <a:p>
              <a:pPr eaLnBrk="1" hangingPunct="1">
                <a:buFontTx/>
                <a:buNone/>
              </a:pPr>
              <a:r>
                <a:rPr lang="ru-RU" altLang="ru-RU" sz="1900">
                  <a:solidFill>
                    <a:srgbClr val="008000"/>
                  </a:solidFill>
                  <a:latin typeface="Comic Sans MS" panose="030F0702030302020204" pitchFamily="66" charset="0"/>
                </a:rPr>
                <a:t>         скорая помощь,</a:t>
              </a:r>
            </a:p>
            <a:p>
              <a:pPr eaLnBrk="1" hangingPunct="1">
                <a:buFontTx/>
                <a:buNone/>
              </a:pPr>
              <a:r>
                <a:rPr lang="ru-RU" altLang="ru-RU" sz="1900">
                  <a:solidFill>
                    <a:srgbClr val="008000"/>
                  </a:solidFill>
                  <a:latin typeface="Comic Sans MS" panose="030F0702030302020204" pitchFamily="66" charset="0"/>
                </a:rPr>
                <a:t>          спецмашины.</a:t>
              </a:r>
            </a:p>
          </p:txBody>
        </p:sp>
        <p:pic>
          <p:nvPicPr>
            <p:cNvPr id="3079" name="Picture 25" descr="pozarna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38700" y="1701801"/>
              <a:ext cx="13684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5" descr="2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02075" y="2474913"/>
              <a:ext cx="1152525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30" descr="MCj0426228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57838" y="2468563"/>
              <a:ext cx="1152525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35"/>
            <p:cNvSpPr txBox="1">
              <a:spLocks noChangeArrowheads="1"/>
            </p:cNvSpPr>
            <p:nvPr/>
          </p:nvSpPr>
          <p:spPr bwMode="auto">
            <a:xfrm rot="10800000">
              <a:off x="3975100" y="457201"/>
              <a:ext cx="2952750" cy="11557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336600"/>
                  </a:solidFill>
                  <a:latin typeface="Comic Sans MS" panose="030F0702030302020204" pitchFamily="66" charset="0"/>
                </a:rPr>
                <a:t>Переходя дорогу на зелёный сигнал светофора, смотри внимательно: все ли машины остановились, не движется ли спецтранспорт.</a:t>
              </a:r>
            </a:p>
          </p:txBody>
        </p:sp>
        <p:pic>
          <p:nvPicPr>
            <p:cNvPr id="3083" name="Picture 37" descr="пешеходный переход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086850" y="6057901"/>
              <a:ext cx="1223963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Rectangle 38"/>
            <p:cNvSpPr>
              <a:spLocks noChangeArrowheads="1"/>
            </p:cNvSpPr>
            <p:nvPr/>
          </p:nvSpPr>
          <p:spPr bwMode="auto">
            <a:xfrm rot="10800000">
              <a:off x="7431088" y="6618288"/>
              <a:ext cx="2952750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Первый 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 пешеходный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      переход.</a:t>
              </a: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 rot="10800000">
              <a:off x="7431627" y="430515"/>
              <a:ext cx="3168111" cy="5569462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Первый такой переход появился на Парламент сквер в Лондоне в декабре 1926 года. Инициатором нововведения стал Лондонский комитет надзора за городским движением. Переход был обозначен квадратным белым знаком на металлической табличке с нарисованным крестом, стрелкой и надписью: «Просьба переходить здесь». Очередные 16 переходов появились в Лондоне в августе следующего года. Важнейшие переходы были обозначены двумя параллельными линиями поперек дороги. В 1933-1934 годах этот рисунок был заменен белой «елочкой», а белая квадратная табличка уступила место большому круглому знаку с буквой «С».</a:t>
              </a:r>
              <a:b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В 1934 году министр транспорта распорядился ввести новый стандарт обозначения пешеходных переходов. В поверхность дороги вбивались гвозди с широкой шляпкой, а на тротуарах устанавливались предостерегающие желтые фонари.</a:t>
              </a:r>
              <a:b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Переход типа «зебра» появился впервые в Лондоне в 1951 году по распоряжению от 31 октября.</a:t>
              </a:r>
              <a:r>
                <a:rPr lang="ru-RU" sz="1200" i="1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3086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6"/>
          <p:cNvGrpSpPr>
            <a:grpSpLocks/>
          </p:cNvGrpSpPr>
          <p:nvPr/>
        </p:nvGrpSpPr>
        <p:grpSpPr bwMode="auto">
          <a:xfrm>
            <a:off x="215900" y="360363"/>
            <a:ext cx="10598150" cy="7561262"/>
            <a:chOff x="228600" y="315913"/>
            <a:chExt cx="10598150" cy="7561262"/>
          </a:xfrm>
        </p:grpSpPr>
        <p:sp>
          <p:nvSpPr>
            <p:cNvPr id="4099" name="Text Box 22"/>
            <p:cNvSpPr txBox="1">
              <a:spLocks noChangeArrowheads="1"/>
            </p:cNvSpPr>
            <p:nvPr/>
          </p:nvSpPr>
          <p:spPr bwMode="auto">
            <a:xfrm>
              <a:off x="228600" y="315913"/>
              <a:ext cx="3468688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6600"/>
                  </a:solidFill>
                </a:rPr>
                <a:t>Треугольные знаки с красным ободком – </a:t>
              </a:r>
              <a:r>
                <a:rPr lang="ru-RU" altLang="ru-RU" sz="1700" b="1" i="1">
                  <a:solidFill>
                    <a:srgbClr val="CC0000"/>
                  </a:solidFill>
                </a:rPr>
                <a:t>предупреждающие</a:t>
              </a:r>
              <a:r>
                <a:rPr lang="ru-RU" altLang="ru-RU" sz="1600" b="1" i="1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100" name="Text Box 23"/>
            <p:cNvSpPr txBox="1">
              <a:spLocks noChangeArrowheads="1"/>
            </p:cNvSpPr>
            <p:nvPr/>
          </p:nvSpPr>
          <p:spPr bwMode="auto">
            <a:xfrm>
              <a:off x="3757613" y="315913"/>
              <a:ext cx="3468687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6600"/>
                  </a:solidFill>
                </a:rPr>
                <a:t>Круглые с красным ободком -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700" b="1" i="1">
                  <a:solidFill>
                    <a:srgbClr val="CC0000"/>
                  </a:solidFill>
                </a:rPr>
                <a:t>              запрещающие</a:t>
              </a:r>
              <a:r>
                <a:rPr lang="ru-RU" altLang="ru-RU" sz="1600" b="1" i="1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101" name="Text Box 24"/>
            <p:cNvSpPr txBox="1">
              <a:spLocks noChangeArrowheads="1"/>
            </p:cNvSpPr>
            <p:nvPr/>
          </p:nvSpPr>
          <p:spPr bwMode="auto">
            <a:xfrm>
              <a:off x="7358063" y="315913"/>
              <a:ext cx="3468687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6600"/>
                  </a:solidFill>
                </a:rPr>
                <a:t>    Прямоугольной формы – </a:t>
              </a:r>
              <a:r>
                <a:rPr lang="ru-RU" altLang="ru-RU" sz="1600" b="1" i="1">
                  <a:solidFill>
                    <a:srgbClr val="CC0000"/>
                  </a:solidFill>
                </a:rPr>
                <a:t>информационно-указательные</a:t>
              </a:r>
              <a:r>
                <a:rPr lang="ru-RU" altLang="ru-RU" sz="1600" b="1" i="1">
                  <a:solidFill>
                    <a:srgbClr val="006600"/>
                  </a:solidFill>
                </a:rPr>
                <a:t>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rgbClr val="006600"/>
                  </a:solidFill>
                </a:rPr>
                <a:t>                       знаки.</a:t>
              </a:r>
            </a:p>
          </p:txBody>
        </p:sp>
        <p:pic>
          <p:nvPicPr>
            <p:cNvPr id="4102" name="Picture 7" descr="звижение пешеходов запрещено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13" y="963613"/>
              <a:ext cx="1008062" cy="100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8" descr="движение на велосипедах запрещено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963613"/>
              <a:ext cx="1008063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9" descr="въезд запрещен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3" y="6219825"/>
              <a:ext cx="935037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9" descr="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0" y="6219825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Rectangle 43"/>
            <p:cNvSpPr>
              <a:spLocks noChangeArrowheads="1"/>
            </p:cNvSpPr>
            <p:nvPr/>
          </p:nvSpPr>
          <p:spPr bwMode="auto">
            <a:xfrm>
              <a:off x="5773738" y="7085013"/>
              <a:ext cx="12239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Движение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запрещено</a:t>
              </a:r>
              <a:endParaRPr lang="ru-RU" altLang="ru-RU" sz="1800"/>
            </a:p>
          </p:txBody>
        </p:sp>
        <p:sp>
          <p:nvSpPr>
            <p:cNvPr id="4107" name="Rectangle 44"/>
            <p:cNvSpPr>
              <a:spLocks noChangeArrowheads="1"/>
            </p:cNvSpPr>
            <p:nvPr/>
          </p:nvSpPr>
          <p:spPr bwMode="auto">
            <a:xfrm>
              <a:off x="4044950" y="7085013"/>
              <a:ext cx="1152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   Въезд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запрещен</a:t>
              </a:r>
              <a:endParaRPr lang="ru-RU" altLang="ru-RU" sz="1800"/>
            </a:p>
          </p:txBody>
        </p:sp>
        <p:sp>
          <p:nvSpPr>
            <p:cNvPr id="4108" name="Rectangle 45"/>
            <p:cNvSpPr>
              <a:spLocks noChangeArrowheads="1"/>
            </p:cNvSpPr>
            <p:nvPr/>
          </p:nvSpPr>
          <p:spPr bwMode="auto">
            <a:xfrm>
              <a:off x="3900488" y="1971675"/>
              <a:ext cx="1296987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Движение пешеходов запрещено</a:t>
              </a:r>
              <a:endParaRPr lang="ru-RU" altLang="ru-RU" sz="1800"/>
            </a:p>
          </p:txBody>
        </p:sp>
        <p:sp>
          <p:nvSpPr>
            <p:cNvPr id="4109" name="Rectangle 46"/>
            <p:cNvSpPr>
              <a:spLocks noChangeArrowheads="1"/>
            </p:cNvSpPr>
            <p:nvPr/>
          </p:nvSpPr>
          <p:spPr bwMode="auto">
            <a:xfrm>
              <a:off x="5413375" y="1971675"/>
              <a:ext cx="180022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Движение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на велосипедах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запрещено</a:t>
              </a:r>
              <a:endParaRPr lang="ru-RU" altLang="ru-RU" sz="1800"/>
            </a:p>
          </p:txBody>
        </p:sp>
        <p:pic>
          <p:nvPicPr>
            <p:cNvPr id="4110" name="Picture 22" descr="Untitled-1 copy"/>
            <p:cNvPicPr>
              <a:picLocks noChangeAspect="1" noChangeArrowheads="1"/>
            </p:cNvPicPr>
            <p:nvPr/>
          </p:nvPicPr>
          <p:blipFill>
            <a:blip r:embed="rId6" cstate="print"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6724650"/>
              <a:ext cx="324008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1" name="Group 76"/>
            <p:cNvGrpSpPr>
              <a:grpSpLocks/>
            </p:cNvGrpSpPr>
            <p:nvPr/>
          </p:nvGrpSpPr>
          <p:grpSpPr bwMode="auto">
            <a:xfrm>
              <a:off x="7358063" y="892175"/>
              <a:ext cx="3468687" cy="2030413"/>
              <a:chOff x="4635" y="562"/>
              <a:chExt cx="2313" cy="1361"/>
            </a:xfrm>
          </p:grpSpPr>
          <p:pic>
            <p:nvPicPr>
              <p:cNvPr id="4126" name="Picture 12" descr="подземный пешеходный переход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" y="562"/>
                <a:ext cx="635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13" descr="пешеходный переход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" y="970"/>
                <a:ext cx="619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27" descr="4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50" t="51886" r="27460" b="29057"/>
              <a:stretch>
                <a:fillRect/>
              </a:stretch>
            </p:blipFill>
            <p:spPr bwMode="auto">
              <a:xfrm>
                <a:off x="6132" y="562"/>
                <a:ext cx="589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9" name="Rectangle 49"/>
              <p:cNvSpPr>
                <a:spLocks noChangeArrowheads="1"/>
              </p:cNvSpPr>
              <p:nvPr/>
            </p:nvSpPr>
            <p:spPr bwMode="auto">
              <a:xfrm>
                <a:off x="5360" y="1595"/>
                <a:ext cx="907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Пешеходный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     переход</a:t>
                </a:r>
                <a:endParaRPr lang="ru-RU" altLang="ru-RU" sz="1300"/>
              </a:p>
            </p:txBody>
          </p:sp>
          <p:sp>
            <p:nvSpPr>
              <p:cNvPr id="4130" name="Rectangle 51"/>
              <p:cNvSpPr>
                <a:spLocks noChangeArrowheads="1"/>
              </p:cNvSpPr>
              <p:nvPr/>
            </p:nvSpPr>
            <p:spPr bwMode="auto">
              <a:xfrm>
                <a:off x="4635" y="1183"/>
                <a:ext cx="907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Подземный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пешеходный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переход</a:t>
                </a:r>
                <a:endParaRPr lang="ru-RU" altLang="ru-RU" sz="1300"/>
              </a:p>
            </p:txBody>
          </p:sp>
          <p:sp>
            <p:nvSpPr>
              <p:cNvPr id="4131" name="Rectangle 52"/>
              <p:cNvSpPr>
                <a:spLocks noChangeArrowheads="1"/>
              </p:cNvSpPr>
              <p:nvPr/>
            </p:nvSpPr>
            <p:spPr bwMode="auto">
              <a:xfrm>
                <a:off x="6041" y="1138"/>
                <a:ext cx="907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Надземный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пешеходный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300" b="1"/>
                  <a:t>переход</a:t>
                </a:r>
                <a:endParaRPr lang="ru-RU" altLang="ru-RU" sz="1300"/>
              </a:p>
            </p:txBody>
          </p:sp>
        </p:grpSp>
        <p:sp>
          <p:nvSpPr>
            <p:cNvPr id="4112" name="Rectangle 61"/>
            <p:cNvSpPr>
              <a:spLocks noChangeArrowheads="1"/>
            </p:cNvSpPr>
            <p:nvPr/>
          </p:nvSpPr>
          <p:spPr bwMode="auto">
            <a:xfrm>
              <a:off x="228600" y="2476500"/>
              <a:ext cx="3109913" cy="1822450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solidFill>
                  <a:srgbClr val="CC0000"/>
                </a:solidFill>
                <a:latin typeface="Comic Sans MS" panose="030F0702030302020204" pitchFamily="66" charset="0"/>
              </a:endParaRP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 В красном треугольнике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 Знаки осторожные,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 Они предупреждают,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 К вниманью призывают.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endParaRPr lang="ru-RU" altLang="ru-RU" sz="1800" b="1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113" name="Picture 63" descr="дорожные работы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3" y="963613"/>
              <a:ext cx="1152525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64" descr="ДЕТИ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8" y="1035050"/>
              <a:ext cx="108108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65" descr="опасный поворот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8" y="6076950"/>
              <a:ext cx="1081087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Rectangle 66"/>
            <p:cNvSpPr>
              <a:spLocks noChangeArrowheads="1"/>
            </p:cNvSpPr>
            <p:nvPr/>
          </p:nvSpPr>
          <p:spPr bwMode="auto">
            <a:xfrm>
              <a:off x="1741488" y="7085013"/>
              <a:ext cx="15843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Светофорное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регулирование</a:t>
              </a:r>
              <a:endParaRPr lang="ru-RU" altLang="ru-RU" sz="1800"/>
            </a:p>
          </p:txBody>
        </p:sp>
        <p:pic>
          <p:nvPicPr>
            <p:cNvPr id="4117" name="Picture 67" descr="image0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6076950"/>
              <a:ext cx="1079500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Rectangle 68"/>
            <p:cNvSpPr>
              <a:spLocks noChangeArrowheads="1"/>
            </p:cNvSpPr>
            <p:nvPr/>
          </p:nvSpPr>
          <p:spPr bwMode="auto">
            <a:xfrm>
              <a:off x="517525" y="2043113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Дети</a:t>
              </a:r>
              <a:endParaRPr lang="ru-RU" altLang="ru-RU" sz="1800"/>
            </a:p>
          </p:txBody>
        </p:sp>
        <p:sp>
          <p:nvSpPr>
            <p:cNvPr id="4119" name="Rectangle 69"/>
            <p:cNvSpPr>
              <a:spLocks noChangeArrowheads="1"/>
            </p:cNvSpPr>
            <p:nvPr/>
          </p:nvSpPr>
          <p:spPr bwMode="auto">
            <a:xfrm>
              <a:off x="300038" y="7085013"/>
              <a:ext cx="10207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Опасный поворот</a:t>
              </a:r>
              <a:endParaRPr lang="ru-RU" altLang="ru-RU" sz="1800"/>
            </a:p>
          </p:txBody>
        </p:sp>
        <p:sp>
          <p:nvSpPr>
            <p:cNvPr id="4120" name="Rectangle 70"/>
            <p:cNvSpPr>
              <a:spLocks noChangeArrowheads="1"/>
            </p:cNvSpPr>
            <p:nvPr/>
          </p:nvSpPr>
          <p:spPr bwMode="auto">
            <a:xfrm>
              <a:off x="2100263" y="1971675"/>
              <a:ext cx="12239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Дорожные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   работы </a:t>
              </a:r>
              <a:endParaRPr lang="ru-RU" altLang="ru-RU" sz="1800"/>
            </a:p>
          </p:txBody>
        </p:sp>
        <p:sp>
          <p:nvSpPr>
            <p:cNvPr id="4121" name="Rectangle 71"/>
            <p:cNvSpPr>
              <a:spLocks noChangeArrowheads="1"/>
            </p:cNvSpPr>
            <p:nvPr/>
          </p:nvSpPr>
          <p:spPr bwMode="auto">
            <a:xfrm>
              <a:off x="3900488" y="2692400"/>
              <a:ext cx="3025775" cy="1465263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Запрещают знаки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Разное движение: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обгоны, поворот-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И в красные кружочки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 Обводит их народ.</a:t>
              </a:r>
            </a:p>
          </p:txBody>
        </p:sp>
        <p:sp>
          <p:nvSpPr>
            <p:cNvPr id="4122" name="Rectangle 72"/>
            <p:cNvSpPr>
              <a:spLocks noChangeArrowheads="1"/>
            </p:cNvSpPr>
            <p:nvPr/>
          </p:nvSpPr>
          <p:spPr bwMode="auto">
            <a:xfrm>
              <a:off x="7500938" y="4419600"/>
              <a:ext cx="3168650" cy="2289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А ещё есть знаки- добрые друзья: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Укажут направления вашего движения,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Где поесть, заправиться, поспать,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И как в деревню к бабушке попасть.</a:t>
              </a:r>
            </a:p>
          </p:txBody>
        </p:sp>
        <p:sp>
          <p:nvSpPr>
            <p:cNvPr id="4123" name="Rectangle 75"/>
            <p:cNvSpPr>
              <a:spLocks noChangeArrowheads="1"/>
            </p:cNvSpPr>
            <p:nvPr/>
          </p:nvSpPr>
          <p:spPr bwMode="auto">
            <a:xfrm>
              <a:off x="7500938" y="2908300"/>
              <a:ext cx="3108325" cy="1465263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Только я для пешехода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Знак на месте перехода.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В голубом иду квадрате-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Переходоуказатель.</a:t>
              </a:r>
              <a:endParaRPr lang="en-US" altLang="ru-RU" sz="1800" b="1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24" name="Rectangle 77"/>
            <p:cNvSpPr>
              <a:spLocks noChangeArrowheads="1"/>
            </p:cNvSpPr>
            <p:nvPr/>
          </p:nvSpPr>
          <p:spPr bwMode="auto">
            <a:xfrm>
              <a:off x="3973513" y="4419600"/>
              <a:ext cx="3025775" cy="17399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Круглый знак, а в нём- окошко,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Не спешите с горяча,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А подумайте немножко: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Что здесь- свалка кирпича?</a:t>
              </a:r>
            </a:p>
          </p:txBody>
        </p:sp>
        <p:sp>
          <p:nvSpPr>
            <p:cNvPr id="4125" name="Rectangle 78"/>
            <p:cNvSpPr>
              <a:spLocks noChangeArrowheads="1"/>
            </p:cNvSpPr>
            <p:nvPr/>
          </p:nvSpPr>
          <p:spPr bwMode="auto">
            <a:xfrm>
              <a:off x="300038" y="4492625"/>
              <a:ext cx="3097212" cy="14652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В треугольнике шагаю,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Транспорт я предупреждаю: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Скоро место перехода,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Берегите пешехода.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5"/>
          <p:cNvGrpSpPr>
            <a:grpSpLocks/>
          </p:cNvGrpSpPr>
          <p:nvPr/>
        </p:nvGrpSpPr>
        <p:grpSpPr bwMode="auto">
          <a:xfrm rot="10800000">
            <a:off x="269875" y="415925"/>
            <a:ext cx="10556875" cy="7373938"/>
            <a:chOff x="144000" y="432000"/>
            <a:chExt cx="10455738" cy="7373738"/>
          </a:xfrm>
        </p:grpSpPr>
        <p:grpSp>
          <p:nvGrpSpPr>
            <p:cNvPr id="5123" name="Group 7"/>
            <p:cNvGrpSpPr>
              <a:grpSpLocks/>
            </p:cNvGrpSpPr>
            <p:nvPr/>
          </p:nvGrpSpPr>
          <p:grpSpPr bwMode="auto">
            <a:xfrm rot="10800000">
              <a:off x="255588" y="3456000"/>
              <a:ext cx="2998788" cy="2735263"/>
              <a:chOff x="4771" y="290"/>
              <a:chExt cx="1889" cy="1723"/>
            </a:xfrm>
          </p:grpSpPr>
          <p:sp>
            <p:nvSpPr>
              <p:cNvPr id="513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290"/>
                <a:ext cx="1814" cy="499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r>
                  <a:rPr lang="ru-RU" sz="2800" b="1" kern="10">
                    <a:ln w="38100">
                      <a:solidFill>
                        <a:srgbClr val="CC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Внимание!</a:t>
                </a:r>
              </a:p>
            </p:txBody>
          </p:sp>
          <p:sp>
            <p:nvSpPr>
              <p:cNvPr id="5136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07" y="1015"/>
                <a:ext cx="1678" cy="3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2800" kern="10">
                    <a:ln w="381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 panose="020B0806030902050204" pitchFamily="34" charset="0"/>
                  </a:rPr>
                  <a:t>Дети </a:t>
                </a:r>
              </a:p>
            </p:txBody>
          </p:sp>
          <p:sp>
            <p:nvSpPr>
              <p:cNvPr id="5137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1605"/>
                <a:ext cx="1889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38100">
                      <a:solidFill>
                        <a:srgbClr val="3366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 panose="020B0806030902050204" pitchFamily="34" charset="0"/>
                  </a:rPr>
                  <a:t>на дорогах.</a:t>
                </a:r>
              </a:p>
            </p:txBody>
          </p:sp>
        </p:grpSp>
        <p:pic>
          <p:nvPicPr>
            <p:cNvPr id="5124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9875" y="432000"/>
              <a:ext cx="320040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 rot="10800000">
              <a:off x="3902075" y="2909888"/>
              <a:ext cx="3025775" cy="388778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CC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82563" indent="-182563"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/>
            </a:p>
            <a:p>
              <a:pPr eaLnBrk="1" hangingPunct="1">
                <a:buFontTx/>
                <a:buNone/>
              </a:pPr>
              <a:r>
                <a:rPr lang="ru-RU" altLang="ru-RU" sz="1600">
                  <a:solidFill>
                    <a:srgbClr val="9900CC"/>
                  </a:solidFill>
                </a:rPr>
                <a:t>-</a:t>
              </a: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Бежать нельзя на красный свет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Сказал медведь ежу.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-Я знаю, - буркнул ёж в ответ,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Но очень я спешу.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-Куда же ёж спешишь ты так?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-А я спешу в больницу.</a:t>
              </a:r>
            </a:p>
            <a:p>
              <a:pPr eaLnBrk="1" hangingPunct="1">
                <a:buFontTx/>
                <a:buNone/>
              </a:pPr>
              <a:r>
                <a:rPr lang="ru-RU" altLang="ru-RU" sz="1600" b="1">
                  <a:solidFill>
                    <a:srgbClr val="9900CC"/>
                  </a:solidFill>
                  <a:latin typeface="Comic Sans MS" panose="030F0702030302020204" pitchFamily="66" charset="0"/>
                </a:rPr>
                <a:t>-Тогда беги, и красный свет тебе вполне сгодится.</a:t>
              </a:r>
            </a:p>
          </p:txBody>
        </p:sp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 rot="10800000">
              <a:off x="3914355" y="6919937"/>
              <a:ext cx="3168167" cy="81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Шутка</a:t>
              </a:r>
            </a:p>
          </p:txBody>
        </p:sp>
        <p:pic>
          <p:nvPicPr>
            <p:cNvPr id="5127" name="Picture 23" descr="Untitled-1 copy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865813" y="604838"/>
              <a:ext cx="1179513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0" descr="Untitled-1 copy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5100" y="612776"/>
              <a:ext cx="1152525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 rot="10800000">
              <a:off x="7580938" y="7088207"/>
              <a:ext cx="3025089" cy="71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С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в</a:t>
              </a:r>
              <a:r>
                <a:rPr lang="ru-RU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е</a:t>
              </a: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т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</a:t>
              </a:r>
              <a:r>
                <a:rPr lang="ru-RU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ф</a:t>
              </a: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р</a:t>
              </a:r>
            </a:p>
          </p:txBody>
        </p:sp>
        <p:sp>
          <p:nvSpPr>
            <p:cNvPr id="5130" name="Rectangle 3"/>
            <p:cNvSpPr>
              <a:spLocks noChangeArrowheads="1"/>
            </p:cNvSpPr>
            <p:nvPr/>
          </p:nvSpPr>
          <p:spPr bwMode="auto">
            <a:xfrm rot="10800000">
              <a:off x="7646988" y="5284788"/>
              <a:ext cx="2952750" cy="172878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ru-RU" altLang="ru-RU" sz="1100">
                  <a:latin typeface="Comic Sans MS" panose="030F0702030302020204" pitchFamily="66" charset="0"/>
                </a:rPr>
                <a:t>Это слово составлено из двух частей- «свет» и «фор». «Свет» - это всем понятно. А «фор»? «Фор» произошло от греческого слова «форос», что означает «несущий» или «носитель».А вместе «светофор»- значит «носитель света». Он и несёт свет трёх разных цветов: красного, жёлтого и зеленого</a:t>
              </a:r>
              <a:r>
                <a:rPr lang="ru-RU" altLang="ru-RU" sz="1200"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5131" name="Picture 23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33963" y="1468438"/>
              <a:ext cx="668338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Rectangle 24"/>
            <p:cNvSpPr>
              <a:spLocks noChangeArrowheads="1"/>
            </p:cNvSpPr>
            <p:nvPr/>
          </p:nvSpPr>
          <p:spPr bwMode="auto">
            <a:xfrm rot="10800000">
              <a:off x="7646988" y="3638551"/>
              <a:ext cx="2952750" cy="18637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6329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Comic Sans MS" panose="030F0702030302020204" pitchFamily="66" charset="0"/>
                </a:rPr>
                <a:t>5 августа 1914 года, 95 лет назад, на перекрестке авеню Эвклида и 105-й Восточной улицы в американском городе Кливленде появились первые в мире светофоры, регулирующие дорожное движение. Они имели переключающиеся красный и зеленый свет и издавали предупреждающий сигнал.</a:t>
              </a:r>
              <a:r>
                <a:rPr lang="ru-RU" altLang="ru-RU" sz="1200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latin typeface="Comic Sans MS" panose="030F0702030302020204" pitchFamily="66" charset="0"/>
              </a:endParaRPr>
            </a:p>
          </p:txBody>
        </p:sp>
        <p:sp>
          <p:nvSpPr>
            <p:cNvPr id="5133" name="Rectangle 25"/>
            <p:cNvSpPr>
              <a:spLocks noChangeArrowheads="1"/>
            </p:cNvSpPr>
            <p:nvPr/>
          </p:nvSpPr>
          <p:spPr bwMode="auto">
            <a:xfrm rot="10800000">
              <a:off x="7646988" y="484188"/>
              <a:ext cx="2952750" cy="3289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Comic Sans MS" panose="030F0702030302020204" pitchFamily="66" charset="0"/>
                </a:rPr>
                <a:t>Пальму первенства у американцев пытаются отнять англичане. И у них есть повод для этого – прадедушка современного светофора был установлен 10 декабря 1868 года в Лондоне возле здания Британского парламента. Его изобретатель — Дж. П. Найт — был специалистом по железнодорожным семафорам. Светофор управлялся вручную и имел два семафорных крыла: поднятые горизонтально означали сигнал «стоп», а опущенные под углом в 45° — движение с осторожностью. В тёмное время суток использовался вращающийся газовый фонарь, с помощью которого подавались, соответственно, сигналы красного и зелёного цветов</a:t>
              </a:r>
              <a:r>
                <a:rPr lang="ru-RU" altLang="ru-RU" sz="1100">
                  <a:solidFill>
                    <a:srgbClr val="0066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5134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6"/>
          <p:cNvGrpSpPr>
            <a:grpSpLocks/>
          </p:cNvGrpSpPr>
          <p:nvPr/>
        </p:nvGrpSpPr>
        <p:grpSpPr bwMode="auto">
          <a:xfrm>
            <a:off x="228600" y="387350"/>
            <a:ext cx="10369550" cy="7326313"/>
            <a:chOff x="228600" y="387350"/>
            <a:chExt cx="10369550" cy="7325535"/>
          </a:xfrm>
        </p:grpSpPr>
        <p:pic>
          <p:nvPicPr>
            <p:cNvPr id="6147" name="Picture 15" descr="logo_phpB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91" y="6488923"/>
              <a:ext cx="9937750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Text Box 17"/>
            <p:cNvSpPr txBox="1">
              <a:spLocks noChangeArrowheads="1"/>
            </p:cNvSpPr>
            <p:nvPr/>
          </p:nvSpPr>
          <p:spPr bwMode="auto">
            <a:xfrm>
              <a:off x="3913177" y="396000"/>
              <a:ext cx="3025775" cy="161607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00"/>
                </a:gs>
                <a:gs pos="100000">
                  <a:srgbClr val="FFCC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99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2000" b="1">
                  <a:solidFill>
                    <a:srgbClr val="FF0000"/>
                  </a:solidFill>
                  <a:cs typeface="Arial" panose="020B0604020202020204" pitchFamily="34" charset="0"/>
                </a:rPr>
                <a:t>Правила движения –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0000"/>
                  </a:solidFill>
                  <a:cs typeface="Arial" panose="020B0604020202020204" pitchFamily="34" charset="0"/>
                </a:rPr>
                <a:t>      Важная наука.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0000"/>
                  </a:solidFill>
                  <a:cs typeface="Arial" panose="020B0604020202020204" pitchFamily="34" charset="0"/>
                </a:rPr>
                <a:t>   Соблюдать их  все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0000"/>
                  </a:solidFill>
                  <a:cs typeface="Arial" panose="020B0604020202020204" pitchFamily="34" charset="0"/>
                </a:rPr>
                <a:t>             должны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0000"/>
                  </a:solidFill>
                  <a:cs typeface="Arial" panose="020B0604020202020204" pitchFamily="34" charset="0"/>
                </a:rPr>
                <a:t>   И бабушки и внуки!</a:t>
              </a:r>
            </a:p>
          </p:txBody>
        </p:sp>
        <p:sp>
          <p:nvSpPr>
            <p:cNvPr id="6149" name="floorlamp"/>
            <p:cNvSpPr>
              <a:spLocks noChangeAspect="1" noEditPoints="1" noChangeArrowheads="1"/>
            </p:cNvSpPr>
            <p:nvPr/>
          </p:nvSpPr>
          <p:spPr bwMode="auto">
            <a:xfrm>
              <a:off x="444500" y="460367"/>
              <a:ext cx="719138" cy="719062"/>
            </a:xfrm>
            <a:custGeom>
              <a:avLst/>
              <a:gdLst>
                <a:gd name="T0" fmla="*/ 398565057 w 21600"/>
                <a:gd name="T1" fmla="*/ 0 h 21600"/>
                <a:gd name="T2" fmla="*/ 797130114 w 21600"/>
                <a:gd name="T3" fmla="*/ 398438712 h 21600"/>
                <a:gd name="T4" fmla="*/ 398565057 w 21600"/>
                <a:gd name="T5" fmla="*/ 796877392 h 21600"/>
                <a:gd name="T6" fmla="*/ 0 w 21600"/>
                <a:gd name="T7" fmla="*/ 39843871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0 w 21600"/>
                <a:gd name="T13" fmla="*/ 4615 h 21600"/>
                <a:gd name="T14" fmla="*/ 18622 w 21600"/>
                <a:gd name="T15" fmla="*/ 169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228600" y="1250950"/>
              <a:ext cx="3097213" cy="94615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Загорелся</a:t>
              </a:r>
              <a:r>
                <a:rPr lang="ru-RU" altLang="ru-RU" sz="1800" b="1"/>
                <a:t> </a:t>
              </a:r>
              <a:r>
                <a:rPr lang="ru-RU" altLang="ru-RU" sz="2000" b="1" u="sng">
                  <a:solidFill>
                    <a:srgbClr val="FF0000"/>
                  </a:solidFill>
                </a:rPr>
                <a:t>«КРАСНЫЙ»</a:t>
              </a:r>
              <a:r>
                <a:rPr lang="ru-RU" altLang="ru-RU" sz="1800" b="1"/>
                <a:t> </a:t>
              </a:r>
              <a:r>
                <a:rPr lang="ru-RU" altLang="ru-RU" sz="1800" b="1">
                  <a:solidFill>
                    <a:srgbClr val="333399"/>
                  </a:solidFill>
                </a:rPr>
                <a:t>цвет.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Стоп, вперед дороги нет!</a:t>
              </a:r>
            </a:p>
          </p:txBody>
        </p:sp>
        <p:sp>
          <p:nvSpPr>
            <p:cNvPr id="6151" name="floorlamp"/>
            <p:cNvSpPr>
              <a:spLocks noChangeAspect="1" noEditPoints="1" noChangeArrowheads="1"/>
            </p:cNvSpPr>
            <p:nvPr/>
          </p:nvSpPr>
          <p:spPr bwMode="auto">
            <a:xfrm>
              <a:off x="1309688" y="2403261"/>
              <a:ext cx="719137" cy="719062"/>
            </a:xfrm>
            <a:custGeom>
              <a:avLst/>
              <a:gdLst>
                <a:gd name="T0" fmla="*/ 398562838 w 21600"/>
                <a:gd name="T1" fmla="*/ 0 h 21600"/>
                <a:gd name="T2" fmla="*/ 797126775 w 21600"/>
                <a:gd name="T3" fmla="*/ 398438712 h 21600"/>
                <a:gd name="T4" fmla="*/ 398562838 w 21600"/>
                <a:gd name="T5" fmla="*/ 796877392 h 21600"/>
                <a:gd name="T6" fmla="*/ 0 w 21600"/>
                <a:gd name="T7" fmla="*/ 39843871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0 w 21600"/>
                <a:gd name="T13" fmla="*/ 4615 h 21600"/>
                <a:gd name="T14" fmla="*/ 18622 w 21600"/>
                <a:gd name="T15" fmla="*/ 169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Rectangle 21"/>
            <p:cNvSpPr>
              <a:spLocks noChangeArrowheads="1"/>
            </p:cNvSpPr>
            <p:nvPr/>
          </p:nvSpPr>
          <p:spPr bwMode="auto">
            <a:xfrm>
              <a:off x="228600" y="3268663"/>
              <a:ext cx="3097213" cy="9461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Яркий</a:t>
              </a:r>
              <a:r>
                <a:rPr lang="ru-RU" altLang="ru-RU" sz="1800" b="1">
                  <a:solidFill>
                    <a:srgbClr val="006600"/>
                  </a:solidFill>
                </a:rPr>
                <a:t> </a:t>
              </a:r>
              <a:r>
                <a:rPr lang="ru-RU" altLang="ru-RU" sz="2000" b="1" u="sng">
                  <a:solidFill>
                    <a:srgbClr val="FF9900"/>
                  </a:solidFill>
                </a:rPr>
                <a:t>«ЖЕЛТЫЙ»</a:t>
              </a:r>
              <a:r>
                <a:rPr lang="ru-RU" altLang="ru-RU" sz="1800" b="1">
                  <a:solidFill>
                    <a:srgbClr val="006600"/>
                  </a:solidFill>
                </a:rPr>
                <a:t> </a:t>
              </a:r>
              <a:r>
                <a:rPr lang="ru-RU" altLang="ru-RU" sz="1800" b="1">
                  <a:solidFill>
                    <a:srgbClr val="333399"/>
                  </a:solidFill>
                </a:rPr>
                <a:t>огонек.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Подожди ещё, дружок!</a:t>
              </a:r>
            </a:p>
          </p:txBody>
        </p:sp>
        <p:sp>
          <p:nvSpPr>
            <p:cNvPr id="6153" name="floorlamp"/>
            <p:cNvSpPr>
              <a:spLocks noChangeAspect="1" noEditPoints="1" noChangeArrowheads="1"/>
            </p:cNvSpPr>
            <p:nvPr/>
          </p:nvSpPr>
          <p:spPr bwMode="auto">
            <a:xfrm>
              <a:off x="2173288" y="4419172"/>
              <a:ext cx="792162" cy="792079"/>
            </a:xfrm>
            <a:custGeom>
              <a:avLst/>
              <a:gdLst>
                <a:gd name="T0" fmla="*/ 532726781 w 21600"/>
                <a:gd name="T1" fmla="*/ 0 h 21600"/>
                <a:gd name="T2" fmla="*/ 1065453526 w 21600"/>
                <a:gd name="T3" fmla="*/ 532560000 h 21600"/>
                <a:gd name="T4" fmla="*/ 532726781 w 21600"/>
                <a:gd name="T5" fmla="*/ 1065118679 h 21600"/>
                <a:gd name="T6" fmla="*/ 0 w 21600"/>
                <a:gd name="T7" fmla="*/ 5325600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0 w 21600"/>
                <a:gd name="T13" fmla="*/ 4615 h 21600"/>
                <a:gd name="T14" fmla="*/ 18622 w 21600"/>
                <a:gd name="T15" fmla="*/ 169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Rectangle 23"/>
            <p:cNvSpPr>
              <a:spLocks noChangeArrowheads="1"/>
            </p:cNvSpPr>
            <p:nvPr/>
          </p:nvSpPr>
          <p:spPr bwMode="auto">
            <a:xfrm>
              <a:off x="300038" y="5284788"/>
              <a:ext cx="3024187" cy="9461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       Свет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9900"/>
                  </a:solidFill>
                </a:rPr>
                <a:t>«</a:t>
              </a:r>
              <a:r>
                <a:rPr lang="ru-RU" altLang="ru-RU" sz="2000" b="1" u="sng">
                  <a:solidFill>
                    <a:srgbClr val="009900"/>
                  </a:solidFill>
                </a:rPr>
                <a:t>ЗЕЛЕНЫЙ»</a:t>
              </a:r>
              <a:r>
                <a:rPr lang="ru-RU" altLang="ru-RU" sz="1800" b="1">
                  <a:solidFill>
                    <a:srgbClr val="CC3300"/>
                  </a:solidFill>
                </a:rPr>
                <a:t> </a:t>
              </a:r>
              <a:r>
                <a:rPr lang="ru-RU" altLang="ru-RU" sz="1800" b="1">
                  <a:solidFill>
                    <a:srgbClr val="333399"/>
                  </a:solidFill>
                </a:rPr>
                <a:t>загорится,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333399"/>
                  </a:solidFill>
                </a:rPr>
                <a:t>Тут уж надо торопиться!</a:t>
              </a:r>
            </a:p>
          </p:txBody>
        </p:sp>
        <p:sp>
          <p:nvSpPr>
            <p:cNvPr id="6155" name="Rectangle 24"/>
            <p:cNvSpPr>
              <a:spLocks noChangeArrowheads="1"/>
            </p:cNvSpPr>
            <p:nvPr/>
          </p:nvSpPr>
          <p:spPr bwMode="auto">
            <a:xfrm>
              <a:off x="7573963" y="2116138"/>
              <a:ext cx="2952750" cy="10699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  Подземный, надземный,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  Похожий на зебру.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  Знай, что только переход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  От беды тебя спасёт!</a:t>
              </a:r>
            </a:p>
          </p:txBody>
        </p:sp>
        <p:sp>
          <p:nvSpPr>
            <p:cNvPr id="6156" name="Text Box 26"/>
            <p:cNvSpPr txBox="1">
              <a:spLocks noChangeArrowheads="1"/>
            </p:cNvSpPr>
            <p:nvPr/>
          </p:nvSpPr>
          <p:spPr bwMode="auto">
            <a:xfrm>
              <a:off x="3973513" y="4708525"/>
              <a:ext cx="2974975" cy="155892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С паровозом красный знак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Нам понять не сложно.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Говорит он детям так: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 Будьте осторожны!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 Здесь проходят поезда,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ru-RU" altLang="ru-RU" sz="1600" b="1">
                  <a:solidFill>
                    <a:srgbClr val="008000"/>
                  </a:solidFill>
                  <a:cs typeface="Arial" panose="020B0604020202020204" pitchFamily="34" charset="0"/>
                </a:rPr>
                <a:t> Попадёшь под них – беда!</a:t>
              </a:r>
            </a:p>
          </p:txBody>
        </p:sp>
        <p:pic>
          <p:nvPicPr>
            <p:cNvPr id="6157" name="Picture 27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58" b="1421"/>
            <a:stretch>
              <a:fillRect/>
            </a:stretch>
          </p:blipFill>
          <p:spPr bwMode="auto">
            <a:xfrm>
              <a:off x="4189413" y="2187575"/>
              <a:ext cx="2297112" cy="237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Rectangle 28"/>
            <p:cNvSpPr>
              <a:spLocks noChangeArrowheads="1"/>
            </p:cNvSpPr>
            <p:nvPr/>
          </p:nvSpPr>
          <p:spPr bwMode="auto">
            <a:xfrm>
              <a:off x="7500938" y="4995863"/>
              <a:ext cx="3097212" cy="146526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cs typeface="Arial" panose="020B0604020202020204" pitchFamily="34" charset="0"/>
                </a:rPr>
                <a:t>Вы ребята наша смена!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cs typeface="Arial" panose="020B0604020202020204" pitchFamily="34" charset="0"/>
                </a:rPr>
                <a:t>Вам не мало брать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cs typeface="Arial" panose="020B0604020202020204" pitchFamily="34" charset="0"/>
                </a:rPr>
                <a:t>                               вершин,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cs typeface="Arial" panose="020B0604020202020204" pitchFamily="34" charset="0"/>
                </a:rPr>
                <a:t>Но играйте непременно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cs typeface="Arial" panose="020B0604020202020204" pitchFamily="34" charset="0"/>
                </a:rPr>
                <a:t>Там, где нет автомашин!</a:t>
              </a:r>
            </a:p>
          </p:txBody>
        </p:sp>
        <p:pic>
          <p:nvPicPr>
            <p:cNvPr id="6159" name="Picture 30" descr="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8" t="12630" r="2972" b="13000"/>
            <a:stretch>
              <a:fillRect/>
            </a:stretch>
          </p:blipFill>
          <p:spPr bwMode="auto">
            <a:xfrm>
              <a:off x="7573963" y="387350"/>
              <a:ext cx="2940050" cy="172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31" descr="1215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" t="15286" r="4642" b="15178"/>
            <a:stretch>
              <a:fillRect/>
            </a:stretch>
          </p:blipFill>
          <p:spPr bwMode="auto">
            <a:xfrm>
              <a:off x="7500938" y="3411538"/>
              <a:ext cx="3095625" cy="154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3"/>
          <p:cNvGrpSpPr>
            <a:grpSpLocks/>
          </p:cNvGrpSpPr>
          <p:nvPr/>
        </p:nvGrpSpPr>
        <p:grpSpPr bwMode="auto">
          <a:xfrm rot="10800000">
            <a:off x="144463" y="387350"/>
            <a:ext cx="10494962" cy="7342188"/>
            <a:chOff x="144000" y="387350"/>
            <a:chExt cx="10495426" cy="7342188"/>
          </a:xfrm>
        </p:grpSpPr>
        <p:pic>
          <p:nvPicPr>
            <p:cNvPr id="7171" name="Picture 26" descr="20010c66dbff6bccbb0b0301cb7628c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1500" y="387350"/>
              <a:ext cx="2016125" cy="122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27" descr="393dab163a1fddc5d060948992881b7d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2781" y="559569"/>
              <a:ext cx="1860550" cy="191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" name="Группа 21"/>
            <p:cNvGrpSpPr>
              <a:grpSpLocks/>
            </p:cNvGrpSpPr>
            <p:nvPr/>
          </p:nvGrpSpPr>
          <p:grpSpPr bwMode="auto">
            <a:xfrm>
              <a:off x="228600" y="3060000"/>
              <a:ext cx="3209925" cy="2730500"/>
              <a:chOff x="228600" y="4710113"/>
              <a:chExt cx="3209925" cy="2730500"/>
            </a:xfrm>
          </p:grpSpPr>
          <p:sp>
            <p:nvSpPr>
              <p:cNvPr id="7184" name="WordArt 23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228600" y="6869113"/>
                <a:ext cx="3209925" cy="5715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r>
                  <a:rPr lang="ru-RU" sz="4000" kern="10">
                    <a:ln w="9525">
                      <a:solidFill>
                        <a:srgbClr val="993366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cs typeface="Arial" panose="020B0604020202020204" pitchFamily="34" charset="0"/>
                  </a:rPr>
                  <a:t>Безопасность</a:t>
                </a:r>
              </a:p>
            </p:txBody>
          </p:sp>
          <p:sp>
            <p:nvSpPr>
              <p:cNvPr id="7185" name="WordArt 25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228600" y="4710113"/>
                <a:ext cx="3209925" cy="5715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r>
                  <a:rPr lang="ru-RU" sz="4000" kern="10">
                    <a:ln w="9525">
                      <a:solidFill>
                        <a:srgbClr val="993366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cs typeface="Arial" panose="020B0604020202020204" pitchFamily="34" charset="0"/>
                  </a:rPr>
                  <a:t>при пожаре.</a:t>
                </a:r>
              </a:p>
            </p:txBody>
          </p:sp>
          <p:pic>
            <p:nvPicPr>
              <p:cNvPr id="7186" name="Picture 28" descr="phone00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206500" y="6218238"/>
                <a:ext cx="1439863" cy="86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7" name="WordArt 29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1062038" y="5245100"/>
                <a:ext cx="1800225" cy="8286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54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rgbClr val="FF6600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 panose="020B0806030902050204" pitchFamily="34" charset="0"/>
                  </a:rPr>
                  <a:t>"101"</a:t>
                </a:r>
              </a:p>
            </p:txBody>
          </p:sp>
        </p:grpSp>
        <p:sp>
          <p:nvSpPr>
            <p:cNvPr id="7174" name="Text Box 39"/>
            <p:cNvSpPr txBox="1">
              <a:spLocks noChangeArrowheads="1"/>
            </p:cNvSpPr>
            <p:nvPr/>
          </p:nvSpPr>
          <p:spPr bwMode="auto">
            <a:xfrm rot="10800000">
              <a:off x="7367588" y="5681663"/>
              <a:ext cx="3271838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   Каждые 5 секунд – новый пожар. Горят предприятия,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больницы, магазины, корабли, самолёты. Огонь не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щадит музеи и библиотеки, театры и дворцы, памятники культуры, школы, леса, хлебные поля.</a:t>
              </a:r>
              <a:r>
                <a:rPr lang="ru-RU" altLang="ru-RU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7175" name="Text Box 40"/>
            <p:cNvSpPr txBox="1">
              <a:spLocks noChangeArrowheads="1"/>
            </p:cNvSpPr>
            <p:nvPr/>
          </p:nvSpPr>
          <p:spPr bwMode="auto">
            <a:xfrm rot="10800000">
              <a:off x="7470775" y="1319213"/>
              <a:ext cx="3168650" cy="302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    Страдают люди, дети. Чтобы этого не было, дети всегда должны осторожно обращаться с огнём, быть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внимательными. Пожар может возникнуть от телевизора, утюга и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других электроприборов. Очень часто пожары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i="1">
                  <a:solidFill>
                    <a:schemeClr val="accent2"/>
                  </a:solidFill>
                  <a:cs typeface="Arial" panose="020B0604020202020204" pitchFamily="34" charset="0"/>
                </a:rPr>
                <a:t>возникают на новогодних праздниках.</a:t>
              </a:r>
            </a:p>
          </p:txBody>
        </p:sp>
        <p:pic>
          <p:nvPicPr>
            <p:cNvPr id="7176" name="Picture 41" descr="house_fi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623300" y="4271963"/>
              <a:ext cx="1368425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42"/>
            <p:cNvSpPr txBox="1">
              <a:spLocks noChangeArrowheads="1"/>
            </p:cNvSpPr>
            <p:nvPr/>
          </p:nvSpPr>
          <p:spPr bwMode="auto">
            <a:xfrm rot="10800000">
              <a:off x="3797300" y="4184650"/>
              <a:ext cx="3313113" cy="311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Ленту гладила Анюта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И увидела подруг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Отвлеклась на три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                                 минуты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И забыла про утюг.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Тут уж дело не до шутки,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Вот что значит </a:t>
              </a:r>
              <a:r>
                <a:rPr lang="ru-RU" altLang="ru-RU" sz="1800" b="1" i="1">
                  <a:solidFill>
                    <a:srgbClr val="FF0000"/>
                  </a:solidFill>
                  <a:latin typeface="Verdana" panose="020B0604030504040204" pitchFamily="34" charset="0"/>
                </a:rPr>
                <a:t>–</a:t>
              </a:r>
              <a:r>
                <a:rPr lang="ru-RU" altLang="ru-RU" sz="1800" b="1" i="1">
                  <a:solidFill>
                    <a:srgbClr val="FF0000"/>
                  </a:solidFill>
                </a:rPr>
                <a:t> три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                               минутки: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Ленты нет, кругом угар,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FF0000"/>
                  </a:solidFill>
                </a:rPr>
                <a:t>Чуть не сделался пожар.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7178" name="Group 44"/>
            <p:cNvGrpSpPr>
              <a:grpSpLocks/>
            </p:cNvGrpSpPr>
            <p:nvPr/>
          </p:nvGrpSpPr>
          <p:grpSpPr bwMode="auto">
            <a:xfrm rot="10800000">
              <a:off x="4303712" y="1176338"/>
              <a:ext cx="2519363" cy="2808288"/>
              <a:chOff x="2496" y="624"/>
              <a:chExt cx="3120" cy="3382"/>
            </a:xfrm>
          </p:grpSpPr>
          <p:pic>
            <p:nvPicPr>
              <p:cNvPr id="7180" name="Picture 45" descr="MCj02960020000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624"/>
                <a:ext cx="3112" cy="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1" name="Picture 46" descr="MMj02363570000[1]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160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47" descr="MMj02363570000[1]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2352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3" name="AutoShape 48"/>
              <p:cNvSpPr>
                <a:spLocks noChangeArrowheads="1"/>
              </p:cNvSpPr>
              <p:nvPr/>
            </p:nvSpPr>
            <p:spPr bwMode="auto">
              <a:xfrm>
                <a:off x="4608" y="672"/>
                <a:ext cx="1008" cy="1200"/>
              </a:xfrm>
              <a:prstGeom prst="cloudCallout">
                <a:avLst>
                  <a:gd name="adj1" fmla="val -42856"/>
                  <a:gd name="adj2" fmla="val 87583"/>
                </a:avLst>
              </a:prstGeom>
              <a:solidFill>
                <a:srgbClr val="C0C0C0">
                  <a:alpha val="49019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rot="10800000"/>
              <a:lstStyle>
                <a:lvl1pPr algn="l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pic>
          <p:nvPicPr>
            <p:cNvPr id="7179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3"/>
          <p:cNvGrpSpPr>
            <a:grpSpLocks/>
          </p:cNvGrpSpPr>
          <p:nvPr/>
        </p:nvGrpSpPr>
        <p:grpSpPr bwMode="auto">
          <a:xfrm>
            <a:off x="157163" y="468313"/>
            <a:ext cx="10453687" cy="7337425"/>
            <a:chOff x="157163" y="468000"/>
            <a:chExt cx="10453687" cy="7337738"/>
          </a:xfrm>
        </p:grpSpPr>
        <p:sp>
          <p:nvSpPr>
            <p:cNvPr id="8195" name="Rectangle 25"/>
            <p:cNvSpPr>
              <a:spLocks noChangeArrowheads="1"/>
            </p:cNvSpPr>
            <p:nvPr/>
          </p:nvSpPr>
          <p:spPr bwMode="auto">
            <a:xfrm>
              <a:off x="157163" y="1539237"/>
              <a:ext cx="3313112" cy="11558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1.  Если огонь небольшой, можно  попробовать сразу же затушить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его, набросив, например, на него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плотную ткань, одеяло или вылив кастрюлю воды.</a:t>
              </a:r>
            </a:p>
          </p:txBody>
        </p:sp>
        <p:sp>
          <p:nvSpPr>
            <p:cNvPr id="8196" name="Rectangle 26"/>
            <p:cNvSpPr>
              <a:spLocks noChangeArrowheads="1"/>
            </p:cNvSpPr>
            <p:nvPr/>
          </p:nvSpPr>
          <p:spPr bwMode="auto">
            <a:xfrm>
              <a:off x="157163" y="3700045"/>
              <a:ext cx="3311525" cy="136856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2.  Если огонь сразу не погас,  немедленно убегай из дома в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безопасное место. И только после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этого звони в пожарную охрану по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телефону «101» или попроси об этом соседей.</a:t>
              </a:r>
            </a:p>
          </p:txBody>
        </p:sp>
        <p:sp>
          <p:nvSpPr>
            <p:cNvPr id="8197" name="Rectangle 29"/>
            <p:cNvSpPr>
              <a:spLocks noChangeArrowheads="1"/>
            </p:cNvSpPr>
            <p:nvPr/>
          </p:nvSpPr>
          <p:spPr bwMode="auto">
            <a:xfrm>
              <a:off x="7285038" y="2547403"/>
              <a:ext cx="3313112" cy="73032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8.  Ожидая приезда пожарных, не теряй головы, не выпрыгивай из окна. Тебя обязательно спасут.</a:t>
              </a:r>
            </a:p>
          </p:txBody>
        </p:sp>
        <p:sp>
          <p:nvSpPr>
            <p:cNvPr id="8198" name="Rectangle 30"/>
            <p:cNvSpPr>
              <a:spLocks noChangeArrowheads="1"/>
            </p:cNvSpPr>
            <p:nvPr/>
          </p:nvSpPr>
          <p:spPr bwMode="auto">
            <a:xfrm>
              <a:off x="3757613" y="4851099"/>
              <a:ext cx="3168650" cy="730324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5.  Если горит твоя одежда надо упасть  на пол и кататься, сбивая пламя.</a:t>
              </a:r>
            </a:p>
          </p:txBody>
        </p:sp>
        <p:sp>
          <p:nvSpPr>
            <p:cNvPr id="8199" name="Rectangle 31"/>
            <p:cNvSpPr>
              <a:spLocks noChangeArrowheads="1"/>
            </p:cNvSpPr>
            <p:nvPr/>
          </p:nvSpPr>
          <p:spPr bwMode="auto">
            <a:xfrm>
              <a:off x="7285038" y="1683715"/>
              <a:ext cx="3325812" cy="730324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3300"/>
                  </a:solidFill>
                </a:rPr>
                <a:t>7.  При пожаре в подъезде никогда не садись в лифт. Он может отключиться и ты задохнешься.</a:t>
              </a:r>
            </a:p>
          </p:txBody>
        </p:sp>
        <p:sp>
          <p:nvSpPr>
            <p:cNvPr id="8200" name="Rectangle 32"/>
            <p:cNvSpPr>
              <a:spLocks noChangeArrowheads="1"/>
            </p:cNvSpPr>
            <p:nvPr/>
          </p:nvSpPr>
          <p:spPr bwMode="auto">
            <a:xfrm>
              <a:off x="3757613" y="1683715"/>
              <a:ext cx="3168650" cy="136856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0066"/>
                  </a:solidFill>
                </a:rPr>
                <a:t>4.  Если чувствуешь, что задыхаешься от дыма, опустись на корточки или продвигайся к выходу ползком – внизу меньше дыма. Рот и нос закрой влажной тряпкой.</a:t>
              </a:r>
            </a:p>
          </p:txBody>
        </p:sp>
        <p:sp>
          <p:nvSpPr>
            <p:cNvPr id="8201" name="Rectangle 38"/>
            <p:cNvSpPr>
              <a:spLocks noChangeArrowheads="1"/>
            </p:cNvSpPr>
            <p:nvPr/>
          </p:nvSpPr>
          <p:spPr bwMode="auto">
            <a:xfrm>
              <a:off x="3757613" y="5787820"/>
              <a:ext cx="3168650" cy="94307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3300"/>
                  </a:solidFill>
                </a:rPr>
                <a:t>6.  Если загорелся электроприбор, надо выключить его из розетки и накрыть его толстым одеялом.</a:t>
              </a:r>
            </a:p>
          </p:txBody>
        </p:sp>
        <p:pic>
          <p:nvPicPr>
            <p:cNvPr id="8202" name="Picture 39" descr="MCj0290382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2618847"/>
              <a:ext cx="962025" cy="1008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3" name="Group 40"/>
            <p:cNvGrpSpPr>
              <a:grpSpLocks/>
            </p:cNvGrpSpPr>
            <p:nvPr/>
          </p:nvGrpSpPr>
          <p:grpSpPr bwMode="auto">
            <a:xfrm>
              <a:off x="2100263" y="2547403"/>
              <a:ext cx="576262" cy="935132"/>
              <a:chOff x="3696" y="2750"/>
              <a:chExt cx="1182" cy="1406"/>
            </a:xfrm>
          </p:grpSpPr>
          <p:sp>
            <p:nvSpPr>
              <p:cNvPr id="8223" name="AutoShape 41" descr="Гранит"/>
              <p:cNvSpPr>
                <a:spLocks noChangeArrowheads="1"/>
              </p:cNvSpPr>
              <p:nvPr/>
            </p:nvSpPr>
            <p:spPr bwMode="auto">
              <a:xfrm>
                <a:off x="3696" y="3385"/>
                <a:ext cx="1134" cy="7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11 h 21600"/>
                  <a:gd name="T14" fmla="*/ 17105 w 21600"/>
                  <a:gd name="T15" fmla="*/ 1708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Oval 42"/>
              <p:cNvSpPr>
                <a:spLocks noChangeArrowheads="1"/>
              </p:cNvSpPr>
              <p:nvPr/>
            </p:nvSpPr>
            <p:spPr bwMode="auto">
              <a:xfrm>
                <a:off x="3696" y="3249"/>
                <a:ext cx="1133" cy="22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latin typeface="Arial" charset="0"/>
                </a:endParaRPr>
              </a:p>
            </p:txBody>
          </p:sp>
          <p:sp>
            <p:nvSpPr>
              <p:cNvPr id="8225" name="Arc 43"/>
              <p:cNvSpPr>
                <a:spLocks/>
              </p:cNvSpPr>
              <p:nvPr/>
            </p:nvSpPr>
            <p:spPr bwMode="auto">
              <a:xfrm rot="-4081398">
                <a:off x="3893" y="2644"/>
                <a:ext cx="880" cy="1091"/>
              </a:xfrm>
              <a:custGeom>
                <a:avLst/>
                <a:gdLst>
                  <a:gd name="T0" fmla="*/ 0 w 30437"/>
                  <a:gd name="T1" fmla="*/ 0 h 42425"/>
                  <a:gd name="T2" fmla="*/ 0 w 30437"/>
                  <a:gd name="T3" fmla="*/ 0 h 42425"/>
                  <a:gd name="T4" fmla="*/ 0 w 30437"/>
                  <a:gd name="T5" fmla="*/ 0 h 42425"/>
                  <a:gd name="T6" fmla="*/ 0 60000 65536"/>
                  <a:gd name="T7" fmla="*/ 0 60000 65536"/>
                  <a:gd name="T8" fmla="*/ 0 60000 65536"/>
                  <a:gd name="T9" fmla="*/ 0 w 30437"/>
                  <a:gd name="T10" fmla="*/ 0 h 42425"/>
                  <a:gd name="T11" fmla="*/ 30437 w 30437"/>
                  <a:gd name="T12" fmla="*/ 42425 h 424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37" h="42425" fill="none" extrusionOk="0">
                    <a:moveTo>
                      <a:pt x="0" y="1890"/>
                    </a:moveTo>
                    <a:cubicBezTo>
                      <a:pt x="2779" y="644"/>
                      <a:pt x="5791" y="-1"/>
                      <a:pt x="8837" y="0"/>
                    </a:cubicBezTo>
                    <a:cubicBezTo>
                      <a:pt x="20766" y="0"/>
                      <a:pt x="30437" y="9670"/>
                      <a:pt x="30437" y="21600"/>
                    </a:cubicBezTo>
                    <a:cubicBezTo>
                      <a:pt x="30437" y="31320"/>
                      <a:pt x="23943" y="39843"/>
                      <a:pt x="14571" y="42424"/>
                    </a:cubicBezTo>
                  </a:path>
                  <a:path w="30437" h="42425" stroke="0" extrusionOk="0">
                    <a:moveTo>
                      <a:pt x="0" y="1890"/>
                    </a:moveTo>
                    <a:cubicBezTo>
                      <a:pt x="2779" y="644"/>
                      <a:pt x="5791" y="-1"/>
                      <a:pt x="8837" y="0"/>
                    </a:cubicBezTo>
                    <a:cubicBezTo>
                      <a:pt x="20766" y="0"/>
                      <a:pt x="30437" y="9670"/>
                      <a:pt x="30437" y="21600"/>
                    </a:cubicBezTo>
                    <a:cubicBezTo>
                      <a:pt x="30437" y="31320"/>
                      <a:pt x="23943" y="39843"/>
                      <a:pt x="14571" y="42424"/>
                    </a:cubicBezTo>
                    <a:lnTo>
                      <a:pt x="8837" y="21600"/>
                    </a:lnTo>
                    <a:lnTo>
                      <a:pt x="0" y="18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04" name="Group 44"/>
            <p:cNvGrpSpPr>
              <a:grpSpLocks/>
            </p:cNvGrpSpPr>
            <p:nvPr/>
          </p:nvGrpSpPr>
          <p:grpSpPr bwMode="auto">
            <a:xfrm>
              <a:off x="3829050" y="3700045"/>
              <a:ext cx="1441450" cy="1008165"/>
              <a:chOff x="2332" y="1099"/>
              <a:chExt cx="1176" cy="1114"/>
            </a:xfrm>
          </p:grpSpPr>
          <p:pic>
            <p:nvPicPr>
              <p:cNvPr id="8221" name="Picture 45" descr="MCj04284330000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2" y="1099"/>
                <a:ext cx="1176" cy="1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2" name="Oval 46"/>
              <p:cNvSpPr>
                <a:spLocks noChangeArrowheads="1"/>
              </p:cNvSpPr>
              <p:nvPr/>
            </p:nvSpPr>
            <p:spPr bwMode="auto">
              <a:xfrm>
                <a:off x="3200" y="1616"/>
                <a:ext cx="128" cy="64"/>
              </a:xfrm>
              <a:prstGeom prst="ellipse">
                <a:avLst/>
              </a:prstGeom>
              <a:solidFill>
                <a:srgbClr val="F315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100"/>
              </a:p>
            </p:txBody>
          </p:sp>
        </p:grpSp>
        <p:pic>
          <p:nvPicPr>
            <p:cNvPr id="8205" name="Picture 51" descr="MPj0409638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663" y="3339645"/>
              <a:ext cx="1489075" cy="223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2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25" y="6724540"/>
              <a:ext cx="1008063" cy="10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Rectangle 55"/>
            <p:cNvSpPr>
              <a:spLocks noChangeArrowheads="1"/>
            </p:cNvSpPr>
            <p:nvPr/>
          </p:nvSpPr>
          <p:spPr bwMode="auto">
            <a:xfrm>
              <a:off x="7285038" y="5643343"/>
              <a:ext cx="3313112" cy="73032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9.  Когда приедут пожарные, во всём их слушайся и не бойся. Они лучше знают. Как тебя спасти.</a:t>
              </a:r>
            </a:p>
          </p:txBody>
        </p:sp>
        <p:sp>
          <p:nvSpPr>
            <p:cNvPr id="8208" name="Rectangle 57"/>
            <p:cNvSpPr>
              <a:spLocks noChangeArrowheads="1"/>
            </p:cNvSpPr>
            <p:nvPr/>
          </p:nvSpPr>
          <p:spPr bwMode="auto">
            <a:xfrm>
              <a:off x="157163" y="5140054"/>
              <a:ext cx="3313112" cy="158131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3300"/>
                  </a:solidFill>
                </a:rPr>
                <a:t>3. Если не можешь убежать из горящей квартиры, сражу же позвони по телефону «101» и сообщи пожарным точный адрес и номер своей квартиры. После этого из окна зови на помощь соседей и прохожих.</a:t>
              </a:r>
            </a:p>
          </p:txBody>
        </p:sp>
        <p:sp>
          <p:nvSpPr>
            <p:cNvPr id="8209" name="AutoShape 59"/>
            <p:cNvSpPr>
              <a:spLocks noChangeArrowheads="1"/>
            </p:cNvSpPr>
            <p:nvPr/>
          </p:nvSpPr>
          <p:spPr bwMode="auto">
            <a:xfrm>
              <a:off x="4837113" y="3195169"/>
              <a:ext cx="2306637" cy="720798"/>
            </a:xfrm>
            <a:prstGeom prst="cloudCallout">
              <a:avLst>
                <a:gd name="adj1" fmla="val -88403"/>
                <a:gd name="adj2" fmla="val -17620"/>
              </a:avLst>
            </a:prstGeom>
            <a:solidFill>
              <a:srgbClr val="C0C0C0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10" name="Picture 60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150" y="6508618"/>
              <a:ext cx="952500" cy="1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61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775" y="6508618"/>
              <a:ext cx="952500" cy="1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62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463" y="6364141"/>
              <a:ext cx="1111250" cy="144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63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00" y="6869018"/>
              <a:ext cx="687388" cy="93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65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63" y="6292696"/>
              <a:ext cx="1111250" cy="151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66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63" y="6724540"/>
              <a:ext cx="792162" cy="10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67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0" y="6508618"/>
              <a:ext cx="1079500" cy="1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68" descr="MMj02363570000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763" y="6508618"/>
              <a:ext cx="950912" cy="12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69" descr="FIREFGTR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93100" y="6364141"/>
              <a:ext cx="2089150" cy="13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73" descr="MCj0287333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600" y="6651507"/>
              <a:ext cx="1006475" cy="108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27029" y="468000"/>
              <a:ext cx="9787006" cy="10478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Как вести себя при пожаре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1"/>
          <p:cNvGrpSpPr>
            <a:grpSpLocks/>
          </p:cNvGrpSpPr>
          <p:nvPr/>
        </p:nvGrpSpPr>
        <p:grpSpPr bwMode="auto">
          <a:xfrm>
            <a:off x="144463" y="344488"/>
            <a:ext cx="10682287" cy="7443787"/>
            <a:chOff x="144463" y="345255"/>
            <a:chExt cx="10682287" cy="7443787"/>
          </a:xfrm>
        </p:grpSpPr>
        <p:pic>
          <p:nvPicPr>
            <p:cNvPr id="9219" name="Picture 36" descr="b27613a00757a089d56b1e315871194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871" y="6274609"/>
              <a:ext cx="1438460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0" name="Группа 22"/>
            <p:cNvGrpSpPr>
              <a:grpSpLocks/>
            </p:cNvGrpSpPr>
            <p:nvPr/>
          </p:nvGrpSpPr>
          <p:grpSpPr bwMode="auto">
            <a:xfrm rot="10800000">
              <a:off x="7696325" y="2126717"/>
              <a:ext cx="2972796" cy="3170238"/>
              <a:chOff x="301636" y="4302125"/>
              <a:chExt cx="2972925" cy="3170238"/>
            </a:xfrm>
          </p:grpSpPr>
          <p:sp>
            <p:nvSpPr>
              <p:cNvPr id="9234" name="WordArt 7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519012" y="6608763"/>
                <a:ext cx="2682026" cy="863600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89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  <a:contourClr>
                    <a:srgbClr val="FFE701"/>
                  </a:contour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 panose="020B0806030902050204" pitchFamily="34" charset="0"/>
                  </a:rPr>
                  <a:t>Правила</a:t>
                </a:r>
              </a:p>
            </p:txBody>
          </p:sp>
          <p:sp>
            <p:nvSpPr>
              <p:cNvPr id="9235" name="WordArt 8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519012" y="5527675"/>
                <a:ext cx="2536576" cy="792162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89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  <a:contourClr>
                    <a:srgbClr val="FFE701"/>
                  </a:contour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 panose="020B0806030902050204" pitchFamily="34" charset="0"/>
                  </a:rPr>
                  <a:t>пожарной</a:t>
                </a:r>
              </a:p>
            </p:txBody>
          </p:sp>
          <p:sp>
            <p:nvSpPr>
              <p:cNvPr id="9236" name="WordArt 9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301636" y="4302125"/>
                <a:ext cx="2972925" cy="865187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89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  <a:contourClr>
                    <a:srgbClr val="FFE701"/>
                  </a:contour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 panose="020B0806030902050204" pitchFamily="34" charset="0"/>
                  </a:rPr>
                  <a:t>безопасности.</a:t>
                </a:r>
              </a:p>
            </p:txBody>
          </p:sp>
        </p:grpSp>
        <p:pic>
          <p:nvPicPr>
            <p:cNvPr id="9221" name="Picture 10" descr="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5"/>
            <a:stretch>
              <a:fillRect/>
            </a:stretch>
          </p:blipFill>
          <p:spPr bwMode="auto">
            <a:xfrm>
              <a:off x="3927587" y="1569218"/>
              <a:ext cx="3334006" cy="190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11"/>
            <p:cNvSpPr txBox="1">
              <a:spLocks noChangeArrowheads="1"/>
            </p:cNvSpPr>
            <p:nvPr/>
          </p:nvSpPr>
          <p:spPr bwMode="auto">
            <a:xfrm>
              <a:off x="3854065" y="416692"/>
              <a:ext cx="34794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folHlin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>
                  <a:solidFill>
                    <a:srgbClr val="CC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Не разжигай костёр в лесу без взрослых.</a:t>
              </a:r>
            </a:p>
          </p:txBody>
        </p:sp>
        <p:pic>
          <p:nvPicPr>
            <p:cNvPr id="9223" name="Picture 14" descr="MCj0232816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93" y="5098230"/>
              <a:ext cx="1088427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ectangle 19"/>
            <p:cNvSpPr>
              <a:spLocks noChangeArrowheads="1"/>
            </p:cNvSpPr>
            <p:nvPr/>
          </p:nvSpPr>
          <p:spPr bwMode="auto">
            <a:xfrm>
              <a:off x="144463" y="345255"/>
              <a:ext cx="3637679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Без огня жизнь человека на земле не возможна.</a:t>
              </a:r>
            </a:p>
          </p:txBody>
        </p:sp>
        <p:sp>
          <p:nvSpPr>
            <p:cNvPr id="9225" name="Rectangle 20"/>
            <p:cNvSpPr>
              <a:spLocks noChangeArrowheads="1"/>
            </p:cNvSpPr>
            <p:nvPr/>
          </p:nvSpPr>
          <p:spPr bwMode="auto">
            <a:xfrm>
              <a:off x="302693" y="992955"/>
              <a:ext cx="3407527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Открытие и «приручение» огня стало одним из величайших изобретений человека.</a:t>
              </a:r>
            </a:p>
          </p:txBody>
        </p:sp>
        <p:pic>
          <p:nvPicPr>
            <p:cNvPr id="9226" name="Picture 23" descr="File06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8"/>
            <a:stretch>
              <a:fillRect/>
            </a:stretch>
          </p:blipFill>
          <p:spPr bwMode="auto">
            <a:xfrm>
              <a:off x="665501" y="1713680"/>
              <a:ext cx="2681910" cy="2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Rectangle 25"/>
            <p:cNvSpPr>
              <a:spLocks noChangeArrowheads="1"/>
            </p:cNvSpPr>
            <p:nvPr/>
          </p:nvSpPr>
          <p:spPr bwMode="auto">
            <a:xfrm>
              <a:off x="374615" y="3801242"/>
              <a:ext cx="31773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Нам без доброго огня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Обойтись нельзя ни дня.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Он надёжно дружит с нами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Гонит холод, гонит мрак,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Он приветливое пламя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Поднимает будто флаг.</a:t>
              </a:r>
            </a:p>
          </p:txBody>
        </p:sp>
        <p:sp>
          <p:nvSpPr>
            <p:cNvPr id="9228" name="Rectangle 27"/>
            <p:cNvSpPr>
              <a:spLocks noChangeArrowheads="1"/>
            </p:cNvSpPr>
            <p:nvPr/>
          </p:nvSpPr>
          <p:spPr bwMode="auto">
            <a:xfrm>
              <a:off x="665502" y="5098230"/>
              <a:ext cx="3407527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Всем огонь хороший нужен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И за то ему почёт,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Что ребятам греет ужин, 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Режет сталь и хлеб печёт.</a:t>
              </a:r>
            </a:p>
          </p:txBody>
        </p:sp>
        <p:sp>
          <p:nvSpPr>
            <p:cNvPr id="9229" name="Rectangle 29"/>
            <p:cNvSpPr>
              <a:spLocks noChangeArrowheads="1"/>
            </p:cNvSpPr>
            <p:nvPr/>
          </p:nvSpPr>
          <p:spPr bwMode="auto">
            <a:xfrm>
              <a:off x="302692" y="5961830"/>
              <a:ext cx="2899275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Огонь всем друг, 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Надёжный и испытанный,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Но если дружба дорога,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То будьте осторожны,</a:t>
              </a:r>
              <a:b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</a:br>
              <a:r>
                <a:rPr lang="ru-RU" altLang="ru-RU" sz="12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Будьте бдительны -</a:t>
              </a:r>
              <a:r>
                <a:rPr lang="ru-RU" altLang="ru-RU" sz="1400" b="1">
                  <a:solidFill>
                    <a:srgbClr val="003300"/>
                  </a:solidFill>
                  <a:latin typeface="Comic Sans MS" panose="030F0702030302020204" pitchFamily="66" charset="0"/>
                </a:rPr>
                <a:t>  </a:t>
              </a:r>
            </a:p>
          </p:txBody>
        </p:sp>
        <p:sp>
          <p:nvSpPr>
            <p:cNvPr id="9230" name="Rectangle 32"/>
            <p:cNvSpPr>
              <a:spLocks noChangeArrowheads="1"/>
            </p:cNvSpPr>
            <p:nvPr/>
          </p:nvSpPr>
          <p:spPr bwMode="auto">
            <a:xfrm>
              <a:off x="144463" y="6969892"/>
              <a:ext cx="3637679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НЕ ПРЕВРАЩАЙТЕ </a:t>
              </a:r>
              <a:br>
                <a:rPr lang="ru-RU" altLang="ru-RU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</a:br>
              <a:r>
                <a:rPr lang="ru-RU" altLang="ru-RU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ДРУГА ВО ВРАГА!</a:t>
              </a:r>
            </a:p>
          </p:txBody>
        </p:sp>
        <p:pic>
          <p:nvPicPr>
            <p:cNvPr id="9231" name="Picture 33" descr="cefab070b8ea90d14f7113efdc2327e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503" y="6089649"/>
              <a:ext cx="1884369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34"/>
            <p:cNvSpPr txBox="1">
              <a:spLocks noChangeArrowheads="1"/>
            </p:cNvSpPr>
            <p:nvPr/>
          </p:nvSpPr>
          <p:spPr bwMode="auto">
            <a:xfrm>
              <a:off x="3841740" y="3585341"/>
              <a:ext cx="3500462" cy="33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Без взрослых с огнём развлекаться  опасно –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Закончиться может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забава ужасно.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В лесу очень сухо бывает порой,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Костёр обернётся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серьёзной бедой!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500" b="1">
                <a:solidFill>
                  <a:srgbClr val="800080"/>
                </a:solidFill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Представьте,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что пламя легко разгорится,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Начнёт полыхать,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разбегаться, искриться –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rgbClr val="800080"/>
                  </a:solidFill>
                  <a:cs typeface="Arial" panose="020B0604020202020204" pitchFamily="34" charset="0"/>
                </a:rPr>
                <a:t>Его потушить невозможно тогда… Пожары лесные – большая беда!</a:t>
              </a:r>
            </a:p>
          </p:txBody>
        </p:sp>
        <p:pic>
          <p:nvPicPr>
            <p:cNvPr id="9233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r="6815"/>
            <a:stretch>
              <a:fillRect/>
            </a:stretch>
          </p:blipFill>
          <p:spPr bwMode="auto">
            <a:xfrm>
              <a:off x="7397875" y="660357"/>
              <a:ext cx="3428875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5"/>
          <p:cNvGrpSpPr>
            <a:grpSpLocks/>
          </p:cNvGrpSpPr>
          <p:nvPr/>
        </p:nvGrpSpPr>
        <p:grpSpPr bwMode="auto">
          <a:xfrm>
            <a:off x="0" y="242888"/>
            <a:ext cx="10826750" cy="7634287"/>
            <a:chOff x="0" y="242888"/>
            <a:chExt cx="10826750" cy="7634287"/>
          </a:xfrm>
        </p:grpSpPr>
        <p:sp>
          <p:nvSpPr>
            <p:cNvPr id="10243" name="Rectangle 5"/>
            <p:cNvSpPr>
              <a:spLocks noChangeArrowheads="1"/>
            </p:cNvSpPr>
            <p:nvPr/>
          </p:nvSpPr>
          <p:spPr bwMode="auto">
            <a:xfrm>
              <a:off x="157163" y="2619375"/>
              <a:ext cx="36131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333399"/>
                  </a:solidFill>
                </a:rPr>
                <a:t>Уходя из дома, </a:t>
              </a:r>
              <a:r>
                <a:rPr lang="ru-RU" altLang="ru-RU" sz="2000" b="1" i="1">
                  <a:solidFill>
                    <a:srgbClr val="FF0000"/>
                  </a:solidFill>
                </a:rPr>
                <a:t>гаси свет</a:t>
              </a:r>
              <a:r>
                <a:rPr lang="ru-RU" altLang="ru-RU" sz="2000" b="1" i="1">
                  <a:solidFill>
                    <a:srgbClr val="333399"/>
                  </a:solidFill>
                </a:rPr>
                <a:t> и </a:t>
              </a:r>
              <a:r>
                <a:rPr lang="ru-RU" altLang="ru-RU" sz="2000" b="1" i="1">
                  <a:solidFill>
                    <a:srgbClr val="FF0000"/>
                  </a:solidFill>
                </a:rPr>
                <a:t>выключай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FF0000"/>
                  </a:solidFill>
                </a:rPr>
                <a:t>    электроприборы</a:t>
              </a:r>
              <a:r>
                <a:rPr lang="ru-RU" altLang="ru-RU" sz="2000" b="1" i="1">
                  <a:solidFill>
                    <a:srgbClr val="333399"/>
                  </a:solidFill>
                </a:rPr>
                <a:t> !</a:t>
              </a:r>
            </a:p>
          </p:txBody>
        </p:sp>
        <p:pic>
          <p:nvPicPr>
            <p:cNvPr id="10244" name="Picture 6" descr="дошкольников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6" t="55759" r="70428" b="10799"/>
            <a:stretch>
              <a:fillRect/>
            </a:stretch>
          </p:blipFill>
          <p:spPr bwMode="auto">
            <a:xfrm>
              <a:off x="660400" y="315913"/>
              <a:ext cx="2232025" cy="226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8"/>
            <p:cNvSpPr>
              <a:spLocks noChangeArrowheads="1"/>
            </p:cNvSpPr>
            <p:nvPr/>
          </p:nvSpPr>
          <p:spPr bwMode="auto">
            <a:xfrm>
              <a:off x="0" y="6076950"/>
              <a:ext cx="3154363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04813" indent="-404813"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altLang="ru-RU" sz="2000" b="1" i="1">
                  <a:solidFill>
                    <a:srgbClr val="FF0000"/>
                  </a:solidFill>
                </a:rPr>
                <a:t>      Не трогай</a:t>
              </a:r>
              <a:r>
                <a:rPr lang="ru-RU" altLang="ru-RU" sz="2000" b="1" i="1">
                  <a:solidFill>
                    <a:srgbClr val="333399"/>
                  </a:solidFill>
                </a:rPr>
                <a:t> провода электроприборов и сами электроприборы мокрыми руками!</a:t>
              </a:r>
              <a:endParaRPr lang="ru-RU" altLang="ru-RU" sz="1800" b="1" i="1">
                <a:solidFill>
                  <a:srgbClr val="333399"/>
                </a:solidFill>
              </a:endParaRPr>
            </a:p>
          </p:txBody>
        </p:sp>
        <p:pic>
          <p:nvPicPr>
            <p:cNvPr id="10246" name="Picture 11" descr="10008626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65" t="13954" r="37810" b="52768"/>
            <a:stretch>
              <a:fillRect/>
            </a:stretch>
          </p:blipFill>
          <p:spPr bwMode="auto">
            <a:xfrm>
              <a:off x="588963" y="3700463"/>
              <a:ext cx="2376487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Rectangle 12"/>
            <p:cNvSpPr>
              <a:spLocks noChangeArrowheads="1"/>
            </p:cNvSpPr>
            <p:nvPr/>
          </p:nvSpPr>
          <p:spPr bwMode="auto">
            <a:xfrm>
              <a:off x="7297738" y="2476500"/>
              <a:ext cx="3529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FF0000"/>
                  </a:solidFill>
                </a:rPr>
                <a:t>Не играй</a:t>
              </a:r>
              <a:br>
                <a:rPr lang="ru-RU" altLang="ru-RU" sz="2000" b="1" i="1">
                  <a:solidFill>
                    <a:srgbClr val="FF0000"/>
                  </a:solidFill>
                </a:rPr>
              </a:br>
              <a:r>
                <a:rPr lang="ru-RU" altLang="ru-RU" sz="2000" b="1" i="1">
                  <a:solidFill>
                    <a:srgbClr val="333399"/>
                  </a:solidFill>
                </a:rPr>
                <a:t> с розетками !</a:t>
              </a:r>
            </a:p>
          </p:txBody>
        </p:sp>
        <p:pic>
          <p:nvPicPr>
            <p:cNvPr id="10248" name="Picture 13" descr="10008626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55" t="13377" r="6732" b="53169"/>
            <a:stretch>
              <a:fillRect/>
            </a:stretch>
          </p:blipFill>
          <p:spPr bwMode="auto">
            <a:xfrm>
              <a:off x="7789863" y="315913"/>
              <a:ext cx="2236787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14"/>
            <p:cNvSpPr>
              <a:spLocks noChangeArrowheads="1"/>
            </p:cNvSpPr>
            <p:nvPr/>
          </p:nvSpPr>
          <p:spPr bwMode="auto">
            <a:xfrm>
              <a:off x="7142163" y="6292850"/>
              <a:ext cx="345757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04813" indent="-404813"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ru-RU" altLang="ru-RU" sz="2000" b="1" i="1">
                  <a:solidFill>
                    <a:srgbClr val="333399"/>
                  </a:solidFill>
                </a:rPr>
                <a:t>Пользуйся электроприборами</a:t>
              </a:r>
            </a:p>
            <a:p>
              <a:pPr algn="ctr" eaLnBrk="1" hangingPunct="1">
                <a:buFontTx/>
                <a:buNone/>
              </a:pPr>
              <a:r>
                <a:rPr lang="ru-RU" altLang="ru-RU" sz="2000" b="1" i="1">
                  <a:solidFill>
                    <a:srgbClr val="333399"/>
                  </a:solidFill>
                </a:rPr>
                <a:t>только </a:t>
              </a:r>
              <a:r>
                <a:rPr lang="ru-RU" altLang="ru-RU" sz="2000" b="1" i="1">
                  <a:solidFill>
                    <a:srgbClr val="FF0000"/>
                  </a:solidFill>
                </a:rPr>
                <a:t>под присмотром взрослых</a:t>
              </a:r>
              <a:r>
                <a:rPr lang="ru-RU" altLang="ru-RU" sz="2000" b="1" i="1">
                  <a:solidFill>
                    <a:srgbClr val="333399"/>
                  </a:solidFill>
                </a:rPr>
                <a:t> !</a:t>
              </a:r>
            </a:p>
          </p:txBody>
        </p:sp>
        <p:pic>
          <p:nvPicPr>
            <p:cNvPr id="10250" name="Picture 15" descr="10008626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" t="14241" r="70595" b="52654"/>
            <a:stretch>
              <a:fillRect/>
            </a:stretch>
          </p:blipFill>
          <p:spPr bwMode="auto">
            <a:xfrm>
              <a:off x="7573963" y="3484563"/>
              <a:ext cx="2655887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17"/>
            <p:cNvSpPr>
              <a:spLocks noChangeArrowheads="1"/>
            </p:cNvSpPr>
            <p:nvPr/>
          </p:nvSpPr>
          <p:spPr bwMode="auto">
            <a:xfrm>
              <a:off x="3468688" y="242888"/>
              <a:ext cx="3860800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defTabSz="1082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defTabSz="1082675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defTabSz="10826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defTabSz="108267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defTabSz="1082675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2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200" b="1" i="1">
                  <a:solidFill>
                    <a:srgbClr val="FF0000"/>
                  </a:solidFill>
                </a:rPr>
                <a:t>Не играй со спичками – это опасно !</a:t>
              </a:r>
            </a:p>
          </p:txBody>
        </p:sp>
        <p:pic>
          <p:nvPicPr>
            <p:cNvPr id="10252" name="Picture 18" descr="10008626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8" t="55573" r="38205" b="11076"/>
            <a:stretch>
              <a:fillRect/>
            </a:stretch>
          </p:blipFill>
          <p:spPr bwMode="auto">
            <a:xfrm>
              <a:off x="4117975" y="1755775"/>
              <a:ext cx="2590800" cy="252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1" descr="23б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" b="2982"/>
            <a:stretch>
              <a:fillRect/>
            </a:stretch>
          </p:blipFill>
          <p:spPr bwMode="auto">
            <a:xfrm>
              <a:off x="4117975" y="5284788"/>
              <a:ext cx="2571750" cy="25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24"/>
            <p:cNvSpPr>
              <a:spLocks noChangeArrowheads="1"/>
            </p:cNvSpPr>
            <p:nvPr/>
          </p:nvSpPr>
          <p:spPr bwMode="auto">
            <a:xfrm>
              <a:off x="3757613" y="4348163"/>
              <a:ext cx="36131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algn="l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FF0000"/>
                  </a:solidFill>
                </a:rPr>
                <a:t>Не зажигай без взрослых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333399"/>
                  </a:solidFill>
                </a:rPr>
                <a:t>фейерверки, свечи или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i="1">
                  <a:solidFill>
                    <a:srgbClr val="333399"/>
                  </a:solidFill>
                </a:rPr>
                <a:t>   бенгальские огни!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2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2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1237</Words>
  <Application>Microsoft Office PowerPoint</Application>
  <PresentationFormat>B4 (ISO) (250x353 мм)</PresentationFormat>
  <Paragraphs>184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Verdana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Дмитрий Романов</cp:lastModifiedBy>
  <cp:revision>38</cp:revision>
  <dcterms:created xsi:type="dcterms:W3CDTF">2009-09-04T20:39:23Z</dcterms:created>
  <dcterms:modified xsi:type="dcterms:W3CDTF">2016-12-20T08:56:33Z</dcterms:modified>
</cp:coreProperties>
</file>